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  <p:sldId id="272" r:id="rId17"/>
    <p:sldId id="274" r:id="rId18"/>
    <p:sldId id="271" r:id="rId19"/>
    <p:sldId id="275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1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71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42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32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6941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382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3563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972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407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90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881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809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736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96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3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59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520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91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074D2F3-41F5-47C5-B917-43E1E959207E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C8F7797-1852-411F-8A28-102EB65F1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744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5504" y="4514127"/>
            <a:ext cx="6309508" cy="1277073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Инвестиционный профиль города Ровеньки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1031" name="Picture 7" descr="photo_5305399691900475453_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413" y="3843867"/>
            <a:ext cx="1909823" cy="247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9" descr="https://rov-adm.su/wp-content/uploads/2024/03/cropped-2-9.jpg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914400" y="1608881"/>
            <a:ext cx="6793447" cy="25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509286"/>
            <a:ext cx="6852212" cy="362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71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0390" y="324091"/>
            <a:ext cx="11065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/>
                <a:cs typeface="Times New Roman"/>
              </a:rPr>
              <a:t> </a:t>
            </a:r>
            <a:r>
              <a:rPr lang="ru-RU" sz="3600" dirty="0" smtClean="0">
                <a:latin typeface="Times New Roman"/>
                <a:cs typeface="Times New Roman"/>
              </a:rPr>
              <a:t> ПРОМЫШЛЕННОСТЬ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390" y="1446835"/>
            <a:ext cx="11250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0390" y="1446835"/>
            <a:ext cx="11250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ПИЩЕВАЯ  ПРОМЫШЛЕННОСТЬ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0390" y="2319600"/>
            <a:ext cx="8854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ЧАО «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Ровеньковский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пивоваренный 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завод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» </a:t>
            </a:r>
            <a:endParaRPr lang="ru-RU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485" y="484141"/>
            <a:ext cx="4079808" cy="241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195" y="3575256"/>
            <a:ext cx="3633787" cy="272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59758" y="3113591"/>
            <a:ext cx="6539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,Bold"/>
              </a:rPr>
              <a:t>Основной вид деятельности:</a:t>
            </a:r>
          </a:p>
          <a:p>
            <a:r>
              <a:rPr lang="ru-RU" dirty="0">
                <a:latin typeface="Times New Roman" panose="02020603050405020304" pitchFamily="18" charset="0"/>
              </a:rPr>
              <a:t>Производство пива.</a:t>
            </a:r>
          </a:p>
          <a:p>
            <a:r>
              <a:rPr lang="ru-RU" b="1" dirty="0">
                <a:latin typeface="Times New Roman,Bold"/>
              </a:rPr>
              <a:t>Юридический адрес:</a:t>
            </a:r>
          </a:p>
          <a:p>
            <a:r>
              <a:rPr lang="ru-RU" dirty="0">
                <a:latin typeface="Times New Roman" panose="02020603050405020304" pitchFamily="18" charset="0"/>
              </a:rPr>
              <a:t>94700 ЛНР, г. Ровеньки,</a:t>
            </a:r>
          </a:p>
          <a:p>
            <a:r>
              <a:rPr lang="ru-RU" dirty="0">
                <a:latin typeface="Times New Roman" panose="02020603050405020304" pitchFamily="18" charset="0"/>
              </a:rPr>
              <a:t>ул. Шевченко, 38</a:t>
            </a:r>
          </a:p>
          <a:p>
            <a:r>
              <a:rPr lang="ru-RU" b="1" dirty="0">
                <a:latin typeface="Times New Roman,Bold"/>
              </a:rPr>
              <a:t>Телефон:(</a:t>
            </a:r>
            <a:r>
              <a:rPr lang="ru-RU" dirty="0" smtClean="0">
                <a:latin typeface="Times New Roman" panose="02020603050405020304" pitchFamily="18" charset="0"/>
              </a:rPr>
              <a:t>0233</a:t>
            </a:r>
            <a:r>
              <a:rPr lang="ru-RU" dirty="0">
                <a:latin typeface="Times New Roman" panose="02020603050405020304" pitchFamily="18" charset="0"/>
              </a:rPr>
              <a:t>) 5-04-65</a:t>
            </a:r>
          </a:p>
          <a:p>
            <a:r>
              <a:rPr lang="ru-RU" b="1" dirty="0">
                <a:latin typeface="Times New Roman,Bold"/>
              </a:rPr>
              <a:t>Е</a:t>
            </a:r>
            <a:r>
              <a:rPr lang="ru-RU" b="1" dirty="0">
                <a:latin typeface="Times New Roman" panose="02020603050405020304" pitchFamily="18" charset="0"/>
              </a:rPr>
              <a:t>-</a:t>
            </a:r>
            <a:r>
              <a:rPr lang="en-US" b="1" dirty="0">
                <a:latin typeface="Times New Roman" panose="02020603050405020304" pitchFamily="18" charset="0"/>
              </a:rPr>
              <a:t>mail: </a:t>
            </a:r>
            <a:r>
              <a:rPr lang="en-US" dirty="0">
                <a:latin typeface="Times New Roman" panose="02020603050405020304" pitchFamily="18" charset="0"/>
              </a:rPr>
              <a:t>rpz_dir@mail.ru</a:t>
            </a:r>
          </a:p>
          <a:p>
            <a:r>
              <a:rPr lang="ru-RU" b="1" dirty="0">
                <a:latin typeface="Times New Roman,Bold"/>
              </a:rPr>
              <a:t>Сайт: </a:t>
            </a:r>
            <a:r>
              <a:rPr lang="en-US" b="1" dirty="0">
                <a:latin typeface="Times New Roman" panose="02020603050405020304" pitchFamily="18" charset="0"/>
              </a:rPr>
              <a:t>https://rovbeer.ru/gallery.php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942" y="512749"/>
            <a:ext cx="1230000" cy="12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81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4011" y="173620"/>
            <a:ext cx="7937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ПИЩЕВАЯ  ПРОМЫШЛЕННОСТЬ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980" y="1496595"/>
            <a:ext cx="3608000" cy="2406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000" y="4298544"/>
            <a:ext cx="3977000" cy="22835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60" y="4790064"/>
            <a:ext cx="3403000" cy="1792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4091" y="1361298"/>
            <a:ext cx="881990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73E87"/>
                </a:solidFill>
                <a:latin typeface="Times New Roman,Bold"/>
              </a:rPr>
              <a:t>Ежедневно нашими мастерами выпечки изготавливаются и</a:t>
            </a:r>
          </a:p>
          <a:p>
            <a:r>
              <a:rPr lang="ru-RU" b="1" dirty="0">
                <a:solidFill>
                  <a:srgbClr val="073E87"/>
                </a:solidFill>
                <a:latin typeface="Times New Roman,Bold"/>
              </a:rPr>
              <a:t>реализуются : </a:t>
            </a:r>
            <a:r>
              <a:rPr lang="ru-RU" b="1" dirty="0" smtClean="0">
                <a:solidFill>
                  <a:srgbClr val="073E87"/>
                </a:solidFill>
                <a:latin typeface="Times New Roman,Bold"/>
              </a:rPr>
              <a:t>Хлеб, пирожки; булочки</a:t>
            </a:r>
            <a:r>
              <a:rPr lang="ru-RU" b="1" dirty="0">
                <a:solidFill>
                  <a:srgbClr val="073E87"/>
                </a:solidFill>
                <a:latin typeface="Times New Roman,Bold"/>
              </a:rPr>
              <a:t>; торты; </a:t>
            </a:r>
            <a:r>
              <a:rPr lang="ru-RU" b="1" dirty="0" smtClean="0">
                <a:solidFill>
                  <a:srgbClr val="073E87"/>
                </a:solidFill>
                <a:latin typeface="Times New Roman,Bold"/>
              </a:rPr>
              <a:t>кексы.</a:t>
            </a:r>
          </a:p>
          <a:p>
            <a:endParaRPr lang="ru-RU" b="1" dirty="0">
              <a:solidFill>
                <a:srgbClr val="073E87"/>
              </a:solidFill>
              <a:latin typeface="Times New Roman,Bold"/>
            </a:endParaRPr>
          </a:p>
          <a:p>
            <a:r>
              <a:rPr lang="ru-RU" b="1" dirty="0">
                <a:solidFill>
                  <a:srgbClr val="073E87"/>
                </a:solidFill>
                <a:latin typeface="Times New Roman,Bold"/>
              </a:rPr>
              <a:t>Данным видом деятельности в городе занимаются </a:t>
            </a:r>
            <a:r>
              <a:rPr lang="ru-RU" b="1" dirty="0" smtClean="0">
                <a:solidFill>
                  <a:srgbClr val="073E87"/>
                </a:solidFill>
                <a:latin typeface="Times New Roman,Bold"/>
              </a:rPr>
              <a:t>пять</a:t>
            </a:r>
            <a:endParaRPr lang="ru-RU" b="1" dirty="0">
              <a:solidFill>
                <a:srgbClr val="073E87"/>
              </a:solidFill>
              <a:latin typeface="Times New Roman,Bold"/>
            </a:endParaRPr>
          </a:p>
          <a:p>
            <a:r>
              <a:rPr lang="ru-RU" b="1" dirty="0">
                <a:solidFill>
                  <a:srgbClr val="073E87"/>
                </a:solidFill>
                <a:latin typeface="Times New Roman,Bold"/>
              </a:rPr>
              <a:t>физических </a:t>
            </a:r>
            <a:r>
              <a:rPr lang="ru-RU" b="1" dirty="0" smtClean="0">
                <a:solidFill>
                  <a:srgbClr val="073E87"/>
                </a:solidFill>
                <a:latin typeface="Times New Roman,Bold"/>
              </a:rPr>
              <a:t>лиц</a:t>
            </a:r>
            <a:r>
              <a:rPr lang="ru-RU" b="1" dirty="0" smtClean="0">
                <a:solidFill>
                  <a:srgbClr val="073E87"/>
                </a:solidFill>
                <a:latin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rgbClr val="073E87"/>
                </a:solidFill>
                <a:latin typeface="Times New Roman,Bold"/>
              </a:rPr>
              <a:t>предпринимателей</a:t>
            </a:r>
          </a:p>
          <a:p>
            <a:r>
              <a:rPr lang="ru-RU" b="1" dirty="0" smtClean="0">
                <a:solidFill>
                  <a:srgbClr val="073E87"/>
                </a:solidFill>
                <a:latin typeface="Times New Roman,Bold"/>
              </a:rPr>
              <a:t>ИП Горелова О.А.</a:t>
            </a:r>
          </a:p>
          <a:p>
            <a:r>
              <a:rPr lang="ru-RU" b="1" dirty="0" smtClean="0">
                <a:solidFill>
                  <a:srgbClr val="073E87"/>
                </a:solidFill>
                <a:latin typeface="Times New Roman,Bold"/>
              </a:rPr>
              <a:t>ИП Соболев Н.Н.</a:t>
            </a:r>
          </a:p>
          <a:p>
            <a:r>
              <a:rPr lang="ru-RU" b="1" dirty="0" smtClean="0">
                <a:solidFill>
                  <a:srgbClr val="073E87"/>
                </a:solidFill>
                <a:latin typeface="Times New Roman,Bold"/>
              </a:rPr>
              <a:t>ИП </a:t>
            </a:r>
            <a:r>
              <a:rPr lang="ru-RU" b="1" dirty="0" err="1" smtClean="0">
                <a:solidFill>
                  <a:srgbClr val="073E87"/>
                </a:solidFill>
                <a:latin typeface="Times New Roman,Bold"/>
              </a:rPr>
              <a:t>Макагонова</a:t>
            </a:r>
            <a:r>
              <a:rPr lang="ru-RU" b="1" dirty="0" smtClean="0">
                <a:solidFill>
                  <a:srgbClr val="073E87"/>
                </a:solidFill>
                <a:latin typeface="Times New Roman,Bold"/>
              </a:rPr>
              <a:t> Р.И.</a:t>
            </a:r>
          </a:p>
          <a:p>
            <a:r>
              <a:rPr lang="ru-RU" b="1" dirty="0" smtClean="0">
                <a:solidFill>
                  <a:srgbClr val="073E87"/>
                </a:solidFill>
                <a:latin typeface="Times New Roman,Bold"/>
              </a:rPr>
              <a:t>ИП </a:t>
            </a:r>
            <a:r>
              <a:rPr lang="ru-RU" b="1" dirty="0" err="1" smtClean="0">
                <a:solidFill>
                  <a:srgbClr val="073E87"/>
                </a:solidFill>
                <a:latin typeface="Times New Roman,Bold"/>
              </a:rPr>
              <a:t>Топова</a:t>
            </a:r>
            <a:r>
              <a:rPr lang="ru-RU" b="1" dirty="0" smtClean="0">
                <a:solidFill>
                  <a:srgbClr val="073E87"/>
                </a:solidFill>
                <a:latin typeface="Times New Roman,Bold"/>
              </a:rPr>
              <a:t> С.А.</a:t>
            </a:r>
          </a:p>
          <a:p>
            <a:r>
              <a:rPr lang="ru-RU" b="1" dirty="0" smtClean="0">
                <a:solidFill>
                  <a:srgbClr val="073E87"/>
                </a:solidFill>
                <a:latin typeface="Times New Roman,Bold"/>
              </a:rPr>
              <a:t>ИП Попова Л.Г.</a:t>
            </a:r>
          </a:p>
          <a:p>
            <a:r>
              <a:rPr lang="ru-RU" b="1" dirty="0" smtClean="0">
                <a:solidFill>
                  <a:srgbClr val="073E87"/>
                </a:solidFill>
                <a:latin typeface="Times New Roman,Bold"/>
              </a:rPr>
              <a:t>ООО «Алчевск- Инвест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1760" y="832137"/>
            <a:ext cx="7799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</a:rPr>
              <a:t>Производство хлеба и хлебобулочных изделий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9764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0390" y="324091"/>
            <a:ext cx="11065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/>
                <a:cs typeface="Times New Roman"/>
              </a:rPr>
              <a:t>   ПРОМЫШЛЕННОСТЬ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390" y="1446835"/>
            <a:ext cx="11250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 ювелирных изделий </a:t>
            </a:r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138" y="627663"/>
            <a:ext cx="2322585" cy="128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8810" y="2212600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,Bold"/>
              </a:rPr>
              <a:t>Основной вид деятельности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Ювелирное производство.</a:t>
            </a:r>
          </a:p>
          <a:p>
            <a:pPr algn="just" fontAlgn="base"/>
            <a:r>
              <a:rPr lang="ru-RU" dirty="0"/>
              <a:t>Новые дизайнерские разработки, базирующиеся на современных ювелирных технологиях и высококачественных материалах, позволяют создавать собственный уникальный стиль и занимать стабильную позицию на ювелирном рынке. </a:t>
            </a:r>
            <a:endParaRPr lang="ru-RU" dirty="0" smtClean="0"/>
          </a:p>
          <a:p>
            <a:pPr algn="just" fontAlgn="base"/>
            <a:endParaRPr lang="ru-RU" dirty="0"/>
          </a:p>
          <a:p>
            <a:r>
              <a:rPr lang="ru-RU" b="1" dirty="0" smtClean="0">
                <a:latin typeface="Times New Roman,Bold"/>
              </a:rPr>
              <a:t>Юридический </a:t>
            </a:r>
            <a:r>
              <a:rPr lang="ru-RU" b="1" dirty="0">
                <a:latin typeface="Times New Roman,Bold"/>
              </a:rPr>
              <a:t>адрес</a:t>
            </a:r>
            <a:r>
              <a:rPr lang="ru-RU" b="1" dirty="0">
                <a:latin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</a:rPr>
              <a:t>94700 ЛНР, г. Ровеньки,</a:t>
            </a:r>
          </a:p>
          <a:p>
            <a:r>
              <a:rPr lang="ru-RU" b="1" dirty="0">
                <a:latin typeface="Times New Roman,Bold"/>
              </a:rPr>
              <a:t>ул</a:t>
            </a:r>
            <a:r>
              <a:rPr lang="ru-RU" b="1" dirty="0">
                <a:latin typeface="Times New Roman" panose="02020603050405020304" pitchFamily="18" charset="0"/>
              </a:rPr>
              <a:t>. </a:t>
            </a:r>
            <a:r>
              <a:rPr lang="ru-RU" b="1" dirty="0">
                <a:latin typeface="Times New Roman,Bold"/>
              </a:rPr>
              <a:t>Коммунистическая, </a:t>
            </a:r>
            <a:r>
              <a:rPr lang="ru-RU" b="1" dirty="0">
                <a:latin typeface="Times New Roman" panose="02020603050405020304" pitchFamily="18" charset="0"/>
              </a:rPr>
              <a:t>1</a:t>
            </a:r>
          </a:p>
          <a:p>
            <a:r>
              <a:rPr lang="ru-RU" dirty="0">
                <a:latin typeface="Times New Roman" panose="02020603050405020304" pitchFamily="18" charset="0"/>
              </a:rPr>
              <a:t>Телефон:(</a:t>
            </a:r>
            <a:r>
              <a:rPr lang="ru-RU" dirty="0" smtClean="0">
                <a:latin typeface="Times New Roman" panose="02020603050405020304" pitchFamily="18" charset="0"/>
              </a:rPr>
              <a:t>0233</a:t>
            </a:r>
            <a:r>
              <a:rPr lang="ru-RU" dirty="0">
                <a:latin typeface="Times New Roman" panose="02020603050405020304" pitchFamily="18" charset="0"/>
              </a:rPr>
              <a:t>) 5-06-91</a:t>
            </a:r>
          </a:p>
          <a:p>
            <a:r>
              <a:rPr lang="ru-RU" b="1" dirty="0">
                <a:latin typeface="Times New Roman,Bold"/>
              </a:rPr>
              <a:t>Е</a:t>
            </a:r>
            <a:r>
              <a:rPr lang="ru-RU" b="1" dirty="0">
                <a:latin typeface="Times New Roman" panose="02020603050405020304" pitchFamily="18" charset="0"/>
              </a:rPr>
              <a:t>-</a:t>
            </a:r>
            <a:r>
              <a:rPr lang="en-US" b="1" dirty="0">
                <a:latin typeface="Times New Roman" panose="02020603050405020304" pitchFamily="18" charset="0"/>
              </a:rPr>
              <a:t>mail: </a:t>
            </a:r>
            <a:r>
              <a:rPr lang="en-US" dirty="0">
                <a:latin typeface="Times New Roman" panose="02020603050405020304" pitchFamily="18" charset="0"/>
              </a:rPr>
              <a:t>agatzavod@mail.ru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982" y="4524038"/>
            <a:ext cx="2501000" cy="16588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787" y="2200083"/>
            <a:ext cx="3690000" cy="192512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01" y="4960458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686" y="4977633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936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1332" y="324091"/>
            <a:ext cx="110653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/>
                <a:cs typeface="Times New Roman"/>
              </a:rPr>
              <a:t>   </a:t>
            </a:r>
            <a:r>
              <a:rPr lang="ru-RU" sz="2800" dirty="0"/>
              <a:t>ООО ТД «</a:t>
            </a:r>
            <a:r>
              <a:rPr lang="ru-RU" sz="2800" dirty="0" err="1"/>
              <a:t>Ровеньковская</a:t>
            </a:r>
            <a:r>
              <a:rPr lang="ru-RU" sz="2800" dirty="0"/>
              <a:t> нефтебаза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88020" y="1192192"/>
            <a:ext cx="80559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73E87"/>
                </a:solidFill>
                <a:latin typeface="Times New Roman,Bold"/>
              </a:rPr>
              <a:t>Основной вид деятельности:</a:t>
            </a:r>
          </a:p>
          <a:p>
            <a:r>
              <a:rPr lang="ru-RU" dirty="0">
                <a:solidFill>
                  <a:srgbClr val="073E87"/>
                </a:solidFill>
                <a:latin typeface="Times New Roman" panose="02020603050405020304" pitchFamily="18" charset="0"/>
              </a:rPr>
              <a:t>Оптовая и розничная торговля горючим</a:t>
            </a:r>
          </a:p>
          <a:p>
            <a:r>
              <a:rPr lang="ru-RU" b="1" dirty="0">
                <a:solidFill>
                  <a:srgbClr val="073E87"/>
                </a:solidFill>
                <a:latin typeface="Times New Roman,Bold"/>
              </a:rPr>
              <a:t>Юридический адрес:</a:t>
            </a:r>
          </a:p>
          <a:p>
            <a:r>
              <a:rPr lang="ru-RU" dirty="0">
                <a:solidFill>
                  <a:srgbClr val="073E87"/>
                </a:solidFill>
                <a:latin typeface="Times New Roman" panose="02020603050405020304" pitchFamily="18" charset="0"/>
              </a:rPr>
              <a:t>94700 ЛНР, г. Ровеньки,</a:t>
            </a:r>
          </a:p>
          <a:p>
            <a:r>
              <a:rPr lang="ru-RU" dirty="0">
                <a:solidFill>
                  <a:srgbClr val="073E87"/>
                </a:solidFill>
                <a:latin typeface="Times New Roman" panose="02020603050405020304" pitchFamily="18" charset="0"/>
              </a:rPr>
              <a:t>ул. Выгонная, 2</a:t>
            </a:r>
          </a:p>
          <a:p>
            <a:r>
              <a:rPr lang="ru-RU" b="1" dirty="0">
                <a:solidFill>
                  <a:srgbClr val="073E87"/>
                </a:solidFill>
                <a:latin typeface="Times New Roman,Bold"/>
              </a:rPr>
              <a:t>Телефон:(</a:t>
            </a:r>
            <a:r>
              <a:rPr lang="ru-RU" dirty="0" smtClean="0">
                <a:solidFill>
                  <a:srgbClr val="073E87"/>
                </a:solidFill>
                <a:latin typeface="Times New Roman" panose="02020603050405020304" pitchFamily="18" charset="0"/>
              </a:rPr>
              <a:t>0233</a:t>
            </a:r>
            <a:r>
              <a:rPr lang="ru-RU" dirty="0">
                <a:solidFill>
                  <a:srgbClr val="073E87"/>
                </a:solidFill>
                <a:latin typeface="Times New Roman" panose="02020603050405020304" pitchFamily="18" charset="0"/>
              </a:rPr>
              <a:t>) 5-06-56</a:t>
            </a:r>
          </a:p>
          <a:p>
            <a:r>
              <a:rPr lang="ru-RU" b="1" dirty="0">
                <a:solidFill>
                  <a:srgbClr val="073E87"/>
                </a:solidFill>
                <a:latin typeface="Times New Roman,Bold"/>
              </a:rPr>
              <a:t>Е</a:t>
            </a:r>
            <a:r>
              <a:rPr lang="ru-RU" b="1" dirty="0">
                <a:solidFill>
                  <a:srgbClr val="073E87"/>
                </a:solidFill>
                <a:latin typeface="Times New Roman" panose="02020603050405020304" pitchFamily="18" charset="0"/>
              </a:rPr>
              <a:t>-</a:t>
            </a:r>
            <a:r>
              <a:rPr lang="en-US" b="1" dirty="0">
                <a:solidFill>
                  <a:srgbClr val="073E87"/>
                </a:solidFill>
                <a:latin typeface="Times New Roman" panose="02020603050405020304" pitchFamily="18" charset="0"/>
              </a:rPr>
              <a:t>mail: </a:t>
            </a:r>
            <a:r>
              <a:rPr lang="en-US" dirty="0">
                <a:solidFill>
                  <a:srgbClr val="073E87"/>
                </a:solidFill>
                <a:latin typeface="Times New Roman" panose="02020603050405020304" pitchFamily="18" charset="0"/>
              </a:rPr>
              <a:t>neftebaza2004@mail.ru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926" y="1041722"/>
            <a:ext cx="6353942" cy="3714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140" y="3727839"/>
            <a:ext cx="3567000" cy="236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43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4011" y="173620"/>
            <a:ext cx="7937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СЕЛЬСКОЕ ХОЗЯЙСТВО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1760" y="832137"/>
            <a:ext cx="77994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</a:rPr>
              <a:t>Выращивание зерновых и технических культур</a:t>
            </a:r>
          </a:p>
          <a:p>
            <a:endParaRPr lang="ru-RU" sz="2400" dirty="0" smtClean="0">
              <a:solidFill>
                <a:srgbClr val="FFC000"/>
              </a:solidFill>
              <a:latin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</a:rPr>
              <a:t>ООО «Колос»</a:t>
            </a:r>
          </a:p>
          <a:p>
            <a:r>
              <a:rPr lang="ru-RU" sz="2400" dirty="0" smtClean="0">
                <a:latin typeface="Times New Roman" panose="02020603050405020304" pitchFamily="18" charset="0"/>
              </a:rPr>
              <a:t>КФХ «</a:t>
            </a:r>
            <a:r>
              <a:rPr lang="ru-RU" sz="2400" dirty="0" err="1" smtClean="0">
                <a:latin typeface="Times New Roman" panose="02020603050405020304" pitchFamily="18" charset="0"/>
              </a:rPr>
              <a:t>Мрия</a:t>
            </a:r>
            <a:r>
              <a:rPr lang="ru-RU" sz="2400" dirty="0" smtClean="0">
                <a:latin typeface="Times New Roman" panose="02020603050405020304" pitchFamily="18" charset="0"/>
              </a:rPr>
              <a:t>»</a:t>
            </a:r>
          </a:p>
          <a:p>
            <a:r>
              <a:rPr lang="ru-RU" sz="2400" dirty="0" smtClean="0">
                <a:latin typeface="Times New Roman" panose="02020603050405020304" pitchFamily="18" charset="0"/>
              </a:rPr>
              <a:t>ИП Бондаренко А.И.</a:t>
            </a:r>
          </a:p>
          <a:p>
            <a:r>
              <a:rPr lang="ru-RU" sz="2400" dirty="0" smtClean="0">
                <a:latin typeface="Times New Roman" panose="02020603050405020304" pitchFamily="18" charset="0"/>
              </a:rPr>
              <a:t>ИП </a:t>
            </a:r>
            <a:r>
              <a:rPr lang="ru-RU" sz="2400" dirty="0" err="1" smtClean="0">
                <a:latin typeface="Times New Roman" panose="02020603050405020304" pitchFamily="18" charset="0"/>
              </a:rPr>
              <a:t>Беженарь</a:t>
            </a:r>
            <a:r>
              <a:rPr lang="ru-RU" sz="2400" dirty="0" smtClean="0">
                <a:latin typeface="Times New Roman" panose="02020603050405020304" pitchFamily="18" charset="0"/>
              </a:rPr>
              <a:t> И.А.</a:t>
            </a:r>
          </a:p>
          <a:p>
            <a:r>
              <a:rPr lang="ru-RU" sz="2400" dirty="0" smtClean="0">
                <a:latin typeface="Times New Roman" panose="02020603050405020304" pitchFamily="18" charset="0"/>
              </a:rPr>
              <a:t>ИП </a:t>
            </a:r>
            <a:r>
              <a:rPr lang="ru-RU" sz="2400" dirty="0" err="1" smtClean="0">
                <a:latin typeface="Times New Roman" panose="02020603050405020304" pitchFamily="18" charset="0"/>
              </a:rPr>
              <a:t>Скочков</a:t>
            </a:r>
            <a:r>
              <a:rPr lang="ru-RU" sz="2400" dirty="0" smtClean="0">
                <a:latin typeface="Times New Roman" panose="02020603050405020304" pitchFamily="18" charset="0"/>
              </a:rPr>
              <a:t> В.Н.</a:t>
            </a:r>
          </a:p>
          <a:p>
            <a:endParaRPr lang="ru-RU" sz="2400" dirty="0">
              <a:solidFill>
                <a:srgbClr val="FFC000"/>
              </a:solidFill>
              <a:latin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Животноводство</a:t>
            </a:r>
          </a:p>
          <a:p>
            <a:r>
              <a:rPr lang="ru-RU" sz="2400" dirty="0" smtClean="0">
                <a:latin typeface="Times New Roman" panose="02020603050405020304" pitchFamily="18" charset="0"/>
              </a:rPr>
              <a:t>ИП Бондаренко А.Н.</a:t>
            </a:r>
          </a:p>
          <a:p>
            <a:r>
              <a:rPr lang="ru-RU" sz="2400" dirty="0">
                <a:latin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</a:rPr>
              <a:t>ыращивание свиней</a:t>
            </a:r>
          </a:p>
          <a:p>
            <a:endParaRPr lang="ru-RU" sz="2400" dirty="0">
              <a:latin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</a:rPr>
              <a:t>ИП </a:t>
            </a:r>
            <a:r>
              <a:rPr lang="ru-RU" sz="2400" dirty="0" err="1" smtClean="0">
                <a:latin typeface="Times New Roman" panose="02020603050405020304" pitchFamily="18" charset="0"/>
              </a:rPr>
              <a:t>Березниченко</a:t>
            </a:r>
            <a:r>
              <a:rPr lang="ru-RU" sz="2400" dirty="0" smtClean="0">
                <a:latin typeface="Times New Roman" panose="02020603050405020304" pitchFamily="18" charset="0"/>
              </a:rPr>
              <a:t> Е.А.</a:t>
            </a:r>
          </a:p>
          <a:p>
            <a:r>
              <a:rPr lang="ru-RU" sz="2400" dirty="0">
                <a:latin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</a:rPr>
              <a:t>ыращивание овец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468" y="1782032"/>
            <a:ext cx="6593472" cy="406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48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495" y="578734"/>
            <a:ext cx="7413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FF0000"/>
                </a:solidFill>
              </a:rPr>
              <a:t>Наличие </a:t>
            </a:r>
            <a:r>
              <a:rPr lang="ru-RU" sz="2800" dirty="0" smtClean="0">
                <a:solidFill>
                  <a:srgbClr val="FF0000"/>
                </a:solidFill>
              </a:rPr>
              <a:t>свободных земельных </a:t>
            </a:r>
            <a:r>
              <a:rPr lang="ru-RU" sz="2800" dirty="0" smtClean="0">
                <a:solidFill>
                  <a:srgbClr val="FF0000"/>
                </a:solidFill>
              </a:rPr>
              <a:t>участков для инвесторов</a:t>
            </a:r>
            <a:endParaRPr lang="ru-RU" sz="2800" dirty="0" smtClean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5585" y="2928395"/>
            <a:ext cx="5162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023" y="1817225"/>
            <a:ext cx="65859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Greenfield</a:t>
            </a:r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Свободный от застройки земельный участок в районе поворота на </a:t>
            </a:r>
          </a:p>
          <a:p>
            <a:pPr algn="ctr"/>
            <a:r>
              <a:rPr lang="ru-RU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ш. 71 «Индустрия» со стороны </a:t>
            </a:r>
            <a:endParaRPr lang="ru-RU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Максимально доступная площадь – </a:t>
            </a:r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2,8 </a:t>
            </a:r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га</a:t>
            </a:r>
          </a:p>
          <a:p>
            <a:pPr algn="ctr"/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 10 км проходит трасса Харьков- Ростов на Дону</a:t>
            </a:r>
          </a:p>
          <a:p>
            <a:pPr algn="ctr"/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Предложение инвестору</a:t>
            </a:r>
          </a:p>
          <a:p>
            <a:pPr algn="ctr"/>
            <a:endParaRPr lang="ru-RU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Строительство </a:t>
            </a:r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гипермаркета, магазинов</a:t>
            </a:r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04" y="2143024"/>
            <a:ext cx="4812818" cy="331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87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495" y="578734"/>
            <a:ext cx="7413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FF0000"/>
                </a:solidFill>
              </a:rPr>
              <a:t>Наличие свободных земельных участков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5585" y="2928395"/>
            <a:ext cx="5162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1495" y="1875099"/>
            <a:ext cx="8912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Свободный от застройки земельный участок в районе бывшего завода «Респиратор», г. Ровеньки</a:t>
            </a:r>
            <a:endParaRPr lang="ru-RU" sz="2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685" y="2764499"/>
            <a:ext cx="4377699" cy="32832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814" y="2764499"/>
            <a:ext cx="87851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Максимально доступная площадь – 3 га</a:t>
            </a:r>
          </a:p>
          <a:p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495" y="395986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Предложение инвестору</a:t>
            </a:r>
          </a:p>
          <a:p>
            <a:pPr algn="ctr"/>
            <a:r>
              <a:rPr lang="ru-RU" sz="2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Размещение зоны промышленных предприятий V класса вредности</a:t>
            </a:r>
          </a:p>
        </p:txBody>
      </p:sp>
    </p:spTree>
    <p:extLst>
      <p:ext uri="{BB962C8B-B14F-4D97-AF65-F5344CB8AC3E}">
        <p14:creationId xmlns:p14="http://schemas.microsoft.com/office/powerpoint/2010/main" val="3337807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3377" y="1041722"/>
            <a:ext cx="72718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white"/>
                </a:solidFill>
              </a:rPr>
              <a:t>Свободный от застройки земельный участок, расположенный в районе СТО г. </a:t>
            </a:r>
            <a:r>
              <a:rPr lang="ru-RU" sz="2400" dirty="0" smtClean="0">
                <a:solidFill>
                  <a:prstClr val="white"/>
                </a:solidFill>
              </a:rPr>
              <a:t>Ровеньки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9838" y="2777923"/>
            <a:ext cx="70751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2A376">
                    <a:lumMod val="60000"/>
                    <a:lumOff val="40000"/>
                  </a:srgbClr>
                </a:solidFill>
              </a:rPr>
              <a:t>Максимально доступная площадь </a:t>
            </a:r>
            <a:endParaRPr lang="ru-RU" sz="2400" dirty="0" smtClean="0">
              <a:solidFill>
                <a:srgbClr val="72A376">
                  <a:lumMod val="60000"/>
                  <a:lumOff val="40000"/>
                </a:srgbClr>
              </a:solidFill>
            </a:endParaRPr>
          </a:p>
          <a:p>
            <a:r>
              <a:rPr lang="ru-RU" sz="2400" dirty="0" smtClean="0">
                <a:solidFill>
                  <a:srgbClr val="72A376">
                    <a:lumMod val="60000"/>
                    <a:lumOff val="40000"/>
                  </a:srgbClr>
                </a:solidFill>
              </a:rPr>
              <a:t>участка </a:t>
            </a:r>
            <a:r>
              <a:rPr lang="ru-RU" sz="2400" dirty="0">
                <a:solidFill>
                  <a:srgbClr val="72A376">
                    <a:lumMod val="60000"/>
                    <a:lumOff val="40000"/>
                  </a:srgbClr>
                </a:solidFill>
              </a:rPr>
              <a:t>под застройку – </a:t>
            </a:r>
            <a:r>
              <a:rPr lang="ru-RU" sz="2400" dirty="0" smtClean="0">
                <a:solidFill>
                  <a:srgbClr val="72A376">
                    <a:lumMod val="60000"/>
                    <a:lumOff val="40000"/>
                  </a:srgbClr>
                </a:solidFill>
              </a:rPr>
              <a:t>4,12 </a:t>
            </a:r>
            <a:r>
              <a:rPr lang="ru-RU" sz="2400" dirty="0" smtClean="0">
                <a:solidFill>
                  <a:srgbClr val="72A376">
                    <a:lumMod val="60000"/>
                    <a:lumOff val="40000"/>
                  </a:srgbClr>
                </a:solidFill>
              </a:rPr>
              <a:t>га</a:t>
            </a:r>
          </a:p>
          <a:p>
            <a:endParaRPr lang="ru-RU" sz="2400" dirty="0">
              <a:solidFill>
                <a:srgbClr val="72A376">
                  <a:lumMod val="60000"/>
                  <a:lumOff val="40000"/>
                </a:srgbClr>
              </a:solidFill>
            </a:endParaRPr>
          </a:p>
          <a:p>
            <a:r>
              <a:rPr lang="ru-RU" sz="2400" dirty="0" smtClean="0">
                <a:solidFill>
                  <a:srgbClr val="72A376">
                    <a:lumMod val="60000"/>
                    <a:lumOff val="40000"/>
                  </a:srgbClr>
                </a:solidFill>
              </a:rPr>
              <a:t>Предложение инвестору</a:t>
            </a:r>
          </a:p>
          <a:p>
            <a:r>
              <a:rPr lang="ru-RU" sz="2400" dirty="0" smtClean="0">
                <a:solidFill>
                  <a:srgbClr val="72A376">
                    <a:lumMod val="60000"/>
                    <a:lumOff val="40000"/>
                  </a:srgbClr>
                </a:solidFill>
              </a:rPr>
              <a:t>Строительство </a:t>
            </a:r>
            <a:r>
              <a:rPr lang="ru-RU" sz="2400" dirty="0" smtClean="0">
                <a:solidFill>
                  <a:srgbClr val="72A376">
                    <a:lumMod val="60000"/>
                    <a:lumOff val="40000"/>
                  </a:srgbClr>
                </a:solidFill>
              </a:rPr>
              <a:t>предприятий  </a:t>
            </a:r>
            <a:endParaRPr lang="ru-RU" sz="2400" dirty="0" smtClean="0">
              <a:solidFill>
                <a:srgbClr val="72A376">
                  <a:lumMod val="60000"/>
                  <a:lumOff val="40000"/>
                </a:srgbClr>
              </a:solidFill>
            </a:endParaRPr>
          </a:p>
          <a:p>
            <a:r>
              <a:rPr lang="ru-RU" sz="2400" dirty="0" smtClean="0">
                <a:solidFill>
                  <a:srgbClr val="72A376">
                    <a:lumMod val="60000"/>
                    <a:lumOff val="40000"/>
                  </a:srgbClr>
                </a:solidFill>
              </a:rPr>
              <a:t>пищевой </a:t>
            </a:r>
            <a:r>
              <a:rPr lang="ru-RU" sz="2400" dirty="0" smtClean="0">
                <a:solidFill>
                  <a:srgbClr val="72A376">
                    <a:lumMod val="60000"/>
                    <a:lumOff val="40000"/>
                  </a:srgbClr>
                </a:solidFill>
              </a:rPr>
              <a:t>и легкой</a:t>
            </a:r>
          </a:p>
          <a:p>
            <a:r>
              <a:rPr lang="ru-RU" sz="2400" dirty="0" smtClean="0">
                <a:solidFill>
                  <a:srgbClr val="72A376">
                    <a:lumMod val="60000"/>
                    <a:lumOff val="40000"/>
                  </a:srgbClr>
                </a:solidFill>
              </a:rPr>
              <a:t>промышленности</a:t>
            </a:r>
            <a:endParaRPr lang="ru-RU" sz="2400" dirty="0">
              <a:solidFill>
                <a:srgbClr val="72A376">
                  <a:lumMod val="60000"/>
                  <a:lumOff val="40000"/>
                </a:srgbClr>
              </a:solidFill>
            </a:endParaRPr>
          </a:p>
          <a:p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633" y="3761772"/>
            <a:ext cx="6586932" cy="219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6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495" y="578734"/>
            <a:ext cx="7413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FF0000"/>
                </a:solidFill>
              </a:rPr>
              <a:t>Наличие свободных земельных участков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2433" y="1423686"/>
            <a:ext cx="87388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 smtClean="0">
                <a:solidFill>
                  <a:srgbClr val="0070C0"/>
                </a:solidFill>
              </a:rPr>
              <a:t>Свободный </a:t>
            </a:r>
            <a:r>
              <a:rPr lang="ru-RU" sz="2000" b="1" dirty="0">
                <a:solidFill>
                  <a:srgbClr val="0070C0"/>
                </a:solidFill>
              </a:rPr>
              <a:t>от застройки земельный участок 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r>
              <a:rPr lang="ru-RU" sz="2000" b="1" dirty="0" smtClean="0">
                <a:solidFill>
                  <a:srgbClr val="0070C0"/>
                </a:solidFill>
              </a:rPr>
              <a:t>г</a:t>
            </a:r>
            <a:r>
              <a:rPr lang="ru-RU" sz="2000" b="1" dirty="0">
                <a:solidFill>
                  <a:srgbClr val="0070C0"/>
                </a:solidFill>
              </a:rPr>
              <a:t>. </a:t>
            </a:r>
            <a:r>
              <a:rPr lang="ru-RU" sz="2000" b="1" dirty="0" smtClean="0">
                <a:solidFill>
                  <a:srgbClr val="0070C0"/>
                </a:solidFill>
              </a:rPr>
              <a:t>Ровеньки, район узла водопроводных сооружений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5585" y="2928395"/>
            <a:ext cx="51623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Максимально </a:t>
            </a:r>
            <a:r>
              <a:rPr lang="ru-RU" dirty="0" smtClean="0">
                <a:solidFill>
                  <a:prstClr val="white"/>
                </a:solidFill>
              </a:rPr>
              <a:t>доступная</a:t>
            </a: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 </a:t>
            </a:r>
            <a:r>
              <a:rPr lang="ru-RU" dirty="0">
                <a:solidFill>
                  <a:prstClr val="white"/>
                </a:solidFill>
              </a:rPr>
              <a:t>площадь -  </a:t>
            </a:r>
            <a:r>
              <a:rPr lang="ru-RU" dirty="0" smtClean="0">
                <a:solidFill>
                  <a:prstClr val="white"/>
                </a:solidFill>
              </a:rPr>
              <a:t>10,0 </a:t>
            </a:r>
            <a:r>
              <a:rPr lang="ru-RU" dirty="0" smtClean="0">
                <a:solidFill>
                  <a:prstClr val="white"/>
                </a:solidFill>
              </a:rPr>
              <a:t>га</a:t>
            </a:r>
          </a:p>
          <a:p>
            <a:pPr algn="ctr"/>
            <a:endParaRPr lang="ru-RU" dirty="0">
              <a:solidFill>
                <a:prstClr val="white"/>
              </a:solidFill>
            </a:endParaRPr>
          </a:p>
          <a:p>
            <a:pPr algn="ctr"/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Предложение инвестору </a:t>
            </a:r>
          </a:p>
          <a:p>
            <a:pPr algn="ctr"/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предпринимательство</a:t>
            </a:r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05" y="2152891"/>
            <a:ext cx="3984804" cy="393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6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965" y="625034"/>
            <a:ext cx="11366339" cy="5186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3200" b="1" dirty="0">
                <a:solidFill>
                  <a:srgbClr val="0A5F83"/>
                </a:solidFill>
                <a:latin typeface="Arial" panose="020B0604020202020204" pitchFamily="34" charset="0"/>
              </a:rPr>
              <a:t>МЕРЫ ПОДДЕРЖКИ </a:t>
            </a:r>
            <a:r>
              <a:rPr lang="ru-RU" sz="3200" b="1" dirty="0" smtClean="0">
                <a:solidFill>
                  <a:srgbClr val="0A5F83"/>
                </a:solidFill>
                <a:latin typeface="Arial" panose="020B0604020202020204" pitchFamily="34" charset="0"/>
              </a:rPr>
              <a:t>ИНВЕСТОРА</a:t>
            </a:r>
          </a:p>
          <a:p>
            <a:r>
              <a:rPr lang="ru-RU" sz="3200" b="1" dirty="0" smtClean="0">
                <a:solidFill>
                  <a:srgbClr val="0A5F83"/>
                </a:solidFill>
                <a:latin typeface="Arial" panose="020B0604020202020204" pitchFamily="34" charset="0"/>
              </a:rPr>
              <a:t> </a:t>
            </a:r>
            <a:endParaRPr lang="ru-RU" sz="3200" dirty="0">
              <a:solidFill>
                <a:srgbClr val="0A5F83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* СОПРОВОЖДЕНИЕ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ИНВЕСТИЦИОННЫХ ПРОЕКТОВ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инвестиционным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уполномоченным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*Подбор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инвестиционной площадки для реализации инвестиционного проекта 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*Содействие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в оформлении документов на право пользования земельным участком, </a:t>
            </a:r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*Содействие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в прохождении инвестором подготовительных, согласительных и разрешительных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процедур</a:t>
            </a: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*Содействие в получении мер муниципальной поддержки инвестиционной деятельности в виде льготы по земельному налогу путем заключения инвестиционного договора </a:t>
            </a: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*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Содействие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в получении технических условий на присоединение объекта инвестиций к инженерным и транспортным сетям 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0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177" y="162046"/>
            <a:ext cx="8534400" cy="1507067"/>
          </a:xfrm>
        </p:spPr>
        <p:txBody>
          <a:bodyPr/>
          <a:lstStyle/>
          <a:p>
            <a:r>
              <a:rPr lang="ru-RU" dirty="0" smtClean="0"/>
              <a:t>Историческая СПРАВКА</a:t>
            </a:r>
            <a:endParaRPr lang="ru-RU" dirty="0"/>
          </a:p>
        </p:txBody>
      </p:sp>
      <p:pic>
        <p:nvPicPr>
          <p:cNvPr id="3" name="Объект 4" descr="Новый рисунок (18)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9336" y="534545"/>
            <a:ext cx="302433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27322" y="1669113"/>
            <a:ext cx="84120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Впервые в документальных источниках Осиновый </a:t>
            </a:r>
            <a:r>
              <a:rPr lang="ru-RU" dirty="0" err="1"/>
              <a:t>Ровенёк</a:t>
            </a:r>
            <a:r>
              <a:rPr lang="ru-RU" dirty="0"/>
              <a:t> упоминается 14 мая 1705 года, в числе других незаконно основанных городков в Диком поле. Начало заселению территории малороссами было положено генерал-майором В.П. Орловым в 1793 году. </a:t>
            </a:r>
          </a:p>
          <a:p>
            <a:pPr algn="just"/>
            <a:r>
              <a:rPr lang="ru-RU" dirty="0"/>
              <a:t>     Жители  </a:t>
            </a:r>
            <a:r>
              <a:rPr lang="ru-RU" dirty="0" err="1"/>
              <a:t>Ровенецкой</a:t>
            </a:r>
            <a:r>
              <a:rPr lang="ru-RU" dirty="0"/>
              <a:t> слободы занимались в основном сельским хозяйством, но уже с конца XІХ века в околицах слободы начали добывать каменный уголь. В 1877 году на шахтах Благовещенская, </a:t>
            </a:r>
            <a:r>
              <a:rPr lang="ru-RU" dirty="0" err="1"/>
              <a:t>Каршинская</a:t>
            </a:r>
            <a:r>
              <a:rPr lang="ru-RU" dirty="0"/>
              <a:t>, </a:t>
            </a:r>
            <a:r>
              <a:rPr lang="ru-RU" dirty="0" err="1"/>
              <a:t>Козабеловская</a:t>
            </a:r>
            <a:r>
              <a:rPr lang="ru-RU" dirty="0"/>
              <a:t>, </a:t>
            </a:r>
            <a:r>
              <a:rPr lang="ru-RU" dirty="0" err="1"/>
              <a:t>Прищепинская</a:t>
            </a:r>
            <a:r>
              <a:rPr lang="ru-RU" dirty="0"/>
              <a:t> добывалось более 190 тонн угля в год.</a:t>
            </a:r>
          </a:p>
          <a:p>
            <a:pPr algn="just"/>
            <a:r>
              <a:rPr lang="ru-RU" dirty="0"/>
              <a:t>    В начале XX века </a:t>
            </a:r>
            <a:r>
              <a:rPr lang="ru-RU" dirty="0" err="1"/>
              <a:t>Ровенецкая</a:t>
            </a:r>
            <a:r>
              <a:rPr lang="ru-RU" dirty="0"/>
              <a:t> слобода представляла собой развитый в торгово-промышленном отношении населенный пункт.  В 1906 году в слободе открылся пивоваренный завод, который работает и сегодня.</a:t>
            </a:r>
          </a:p>
          <a:p>
            <a:pPr algn="just"/>
            <a:r>
              <a:rPr lang="ru-RU" dirty="0"/>
              <a:t>     В 1934 году Ровеньки получили статус города.</a:t>
            </a:r>
          </a:p>
        </p:txBody>
      </p:sp>
    </p:spTree>
    <p:extLst>
      <p:ext uri="{BB962C8B-B14F-4D97-AF65-F5344CB8AC3E}">
        <p14:creationId xmlns:p14="http://schemas.microsoft.com/office/powerpoint/2010/main" val="4192595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4158" y="370389"/>
            <a:ext cx="1025517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4000" b="1" dirty="0">
                <a:latin typeface="Arial" panose="020B0604020202020204" pitchFamily="34" charset="0"/>
              </a:rPr>
              <a:t>КОНТАКТЫ ДЛЯ </a:t>
            </a:r>
            <a:r>
              <a:rPr lang="ru-RU" sz="4000" b="1" dirty="0" smtClean="0">
                <a:latin typeface="Arial" panose="020B0604020202020204" pitchFamily="34" charset="0"/>
              </a:rPr>
              <a:t>СОТРУДНИЧЕСТВА</a:t>
            </a:r>
          </a:p>
          <a:p>
            <a:r>
              <a:rPr lang="ru-RU" sz="4000" b="1" dirty="0" smtClean="0">
                <a:latin typeface="Arial" panose="020B0604020202020204" pitchFamily="34" charset="0"/>
              </a:rPr>
              <a:t> </a:t>
            </a:r>
          </a:p>
          <a:p>
            <a:r>
              <a:rPr lang="ru-RU" sz="2000" b="1" dirty="0" smtClean="0">
                <a:latin typeface="Arial" panose="020B0604020202020204" pitchFamily="34" charset="0"/>
              </a:rPr>
              <a:t>Глава </a:t>
            </a:r>
            <a:r>
              <a:rPr lang="ru-RU" sz="2000" b="1" dirty="0">
                <a:latin typeface="Arial" panose="020B0604020202020204" pitchFamily="34" charset="0"/>
              </a:rPr>
              <a:t>Администрации города </a:t>
            </a:r>
            <a:r>
              <a:rPr lang="ru-RU" sz="2000" b="1" dirty="0" smtClean="0">
                <a:latin typeface="Arial" panose="020B0604020202020204" pitchFamily="34" charset="0"/>
              </a:rPr>
              <a:t>Ровеньки</a:t>
            </a:r>
            <a:r>
              <a:rPr lang="ru-RU" dirty="0" smtClean="0">
                <a:latin typeface="Arial" panose="020B0604020202020204" pitchFamily="34" charset="0"/>
              </a:rPr>
              <a:t>    </a:t>
            </a:r>
          </a:p>
          <a:p>
            <a:r>
              <a:rPr lang="ru-RU" b="1" dirty="0" smtClean="0">
                <a:latin typeface="Arial" panose="020B0604020202020204" pitchFamily="34" charset="0"/>
              </a:rPr>
              <a:t>РУБАНЦОВ  АНДРЕЙ ВИКТОРОВИЧ</a:t>
            </a:r>
          </a:p>
          <a:p>
            <a:r>
              <a:rPr lang="ru-RU" sz="2000" dirty="0" smtClean="0">
                <a:latin typeface="Arial" panose="020B0604020202020204" pitchFamily="34" charset="0"/>
              </a:rPr>
              <a:t>(</a:t>
            </a:r>
            <a:r>
              <a:rPr lang="ru-RU" sz="2000" dirty="0">
                <a:latin typeface="Arial" panose="020B0604020202020204" pitchFamily="34" charset="0"/>
              </a:rPr>
              <a:t>0-233) </a:t>
            </a:r>
            <a:r>
              <a:rPr lang="ru-RU" sz="2000" dirty="0" smtClean="0">
                <a:latin typeface="Arial" panose="020B0604020202020204" pitchFamily="34" charset="0"/>
              </a:rPr>
              <a:t>5-01-21</a:t>
            </a:r>
          </a:p>
          <a:p>
            <a:r>
              <a:rPr lang="ru-RU" sz="2000" dirty="0">
                <a:latin typeface="Arial" panose="020B0604020202020204" pitchFamily="34" charset="0"/>
              </a:rPr>
              <a:t>	</a:t>
            </a:r>
          </a:p>
          <a:p>
            <a:r>
              <a:rPr lang="ru-RU" sz="2000" dirty="0" smtClean="0">
                <a:latin typeface="Arial" panose="020B0604020202020204" pitchFamily="34" charset="0"/>
              </a:rPr>
              <a:t>Первый заместитель </a:t>
            </a:r>
            <a:r>
              <a:rPr lang="ru-RU" sz="2000" b="1" dirty="0">
                <a:latin typeface="Arial" panose="020B0604020202020204" pitchFamily="34" charset="0"/>
              </a:rPr>
              <a:t>Главы </a:t>
            </a:r>
            <a:endParaRPr lang="ru-RU" sz="2000" b="1" dirty="0" smtClean="0">
              <a:latin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</a:rPr>
              <a:t>Администрации </a:t>
            </a:r>
            <a:r>
              <a:rPr lang="ru-RU" sz="2000" b="1" dirty="0">
                <a:latin typeface="Arial" panose="020B0604020202020204" pitchFamily="34" charset="0"/>
              </a:rPr>
              <a:t>города </a:t>
            </a:r>
            <a:r>
              <a:rPr lang="ru-RU" sz="2000" b="1" dirty="0" smtClean="0">
                <a:latin typeface="Arial" panose="020B0604020202020204" pitchFamily="34" charset="0"/>
              </a:rPr>
              <a:t>Ровеньки–</a:t>
            </a:r>
          </a:p>
          <a:p>
            <a:r>
              <a:rPr lang="ru-RU" b="1" dirty="0" smtClean="0">
                <a:latin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</a:rPr>
              <a:t>инвестиционный уполномоченный </a:t>
            </a:r>
            <a:endParaRPr lang="ru-RU" b="1" dirty="0" smtClean="0">
              <a:latin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</a:rPr>
              <a:t> ХРИПАЧЕВА ТАТЬЯНА АНАТОЛЬЕВНА</a:t>
            </a:r>
            <a:r>
              <a:rPr lang="ru-RU" dirty="0">
                <a:latin typeface="Arial" panose="020B0604020202020204" pitchFamily="34" charset="0"/>
              </a:rPr>
              <a:t>		</a:t>
            </a:r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97307" y="3661023"/>
            <a:ext cx="231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084661"/>
              </a:solidFill>
              <a:latin typeface="Arial" panose="020B0604020202020204" pitchFamily="34" charset="0"/>
            </a:endParaRPr>
          </a:p>
          <a:p>
            <a:endParaRPr lang="ru-RU" sz="2000" dirty="0" smtClean="0">
              <a:solidFill>
                <a:srgbClr val="084661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</a:rPr>
              <a:t>(</a:t>
            </a:r>
            <a:r>
              <a:rPr lang="ru-RU" dirty="0" smtClean="0"/>
              <a:t>0-233</a:t>
            </a:r>
            <a:r>
              <a:rPr lang="ru-RU" dirty="0"/>
              <a:t>) </a:t>
            </a:r>
            <a:r>
              <a:rPr lang="ru-RU" dirty="0" smtClean="0"/>
              <a:t>5-02-02</a:t>
            </a:r>
          </a:p>
          <a:p>
            <a:endParaRPr lang="ru-RU" dirty="0"/>
          </a:p>
          <a:p>
            <a:r>
              <a:rPr lang="en-US" dirty="0"/>
              <a:t>rovenki@aglnr.org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136" y="1963662"/>
            <a:ext cx="3485000" cy="3020800"/>
          </a:xfrm>
          <a:prstGeom prst="rect">
            <a:avLst/>
          </a:prstGeom>
        </p:spPr>
      </p:pic>
      <p:sp>
        <p:nvSpPr>
          <p:cNvPr id="5" name="AutoShape 4" descr="https://www.lugvoda.com/wp-content/uploads/2023/07/roven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862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98" y="162046"/>
            <a:ext cx="9259155" cy="1507067"/>
          </a:xfrm>
        </p:spPr>
        <p:txBody>
          <a:bodyPr/>
          <a:lstStyle/>
          <a:p>
            <a:r>
              <a:rPr lang="ru-RU" dirty="0" smtClean="0"/>
              <a:t>Знакомство с городом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7322" y="1669113"/>
            <a:ext cx="8412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Содержимое 17" descr="Карта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155" y="387910"/>
            <a:ext cx="4043362" cy="303864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573310"/>
              </p:ext>
            </p:extLst>
          </p:nvPr>
        </p:nvGraphicFramePr>
        <p:xfrm>
          <a:off x="7741989" y="3652422"/>
          <a:ext cx="4000528" cy="3007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r:id="rId4" imgW="19504762" imgH="14628571" progId="">
                  <p:embed/>
                </p:oleObj>
              </mc:Choice>
              <mc:Fallback>
                <p:oleObj r:id="rId4" imgW="19504762" imgH="14628571" progId="">
                  <p:embed/>
                  <p:pic>
                    <p:nvPicPr>
                      <p:cNvPr id="440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1989" y="3652422"/>
                        <a:ext cx="4000528" cy="30073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35666" y="2038445"/>
            <a:ext cx="684485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Город Ровеньки расположен на юге Луганской Народной Республики, на расстоянии 60 км от города Луганска</a:t>
            </a:r>
            <a:r>
              <a:rPr lang="ru-RU" sz="2800" dirty="0" smtClean="0"/>
              <a:t>.</a:t>
            </a:r>
            <a:endParaRPr lang="ru-RU" sz="2800" dirty="0"/>
          </a:p>
          <a:p>
            <a:r>
              <a:rPr lang="ru-RU" sz="2800" dirty="0"/>
              <a:t>Территория города - 217,1 кв. км. </a:t>
            </a:r>
          </a:p>
          <a:p>
            <a:r>
              <a:rPr lang="ru-RU" sz="2800" dirty="0"/>
              <a:t>Средняя численность жителей в городе по состоянию на </a:t>
            </a:r>
            <a:r>
              <a:rPr lang="ru-RU" sz="2800" dirty="0" smtClean="0"/>
              <a:t>01.01.2023 </a:t>
            </a:r>
            <a:r>
              <a:rPr lang="ru-RU" sz="2800" dirty="0"/>
              <a:t>г. составляет </a:t>
            </a:r>
            <a:r>
              <a:rPr lang="ru-RU" sz="2800" dirty="0" smtClean="0"/>
              <a:t>64,8 </a:t>
            </a:r>
            <a:r>
              <a:rPr lang="ru-RU" sz="2800" dirty="0"/>
              <a:t>тыс. чел. </a:t>
            </a:r>
          </a:p>
        </p:txBody>
      </p:sp>
    </p:spTree>
    <p:extLst>
      <p:ext uri="{BB962C8B-B14F-4D97-AF65-F5344CB8AC3E}">
        <p14:creationId xmlns:p14="http://schemas.microsoft.com/office/powerpoint/2010/main" val="3503017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915525" cy="1506537"/>
          </a:xfrm>
        </p:spPr>
        <p:txBody>
          <a:bodyPr/>
          <a:lstStyle/>
          <a:p>
            <a:r>
              <a:rPr lang="ru-RU" dirty="0" smtClean="0"/>
              <a:t>Транспортное обеспечение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7322" y="1669113"/>
            <a:ext cx="8412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Рисунок 7" descr="790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8749" y="231515"/>
            <a:ext cx="4113576" cy="28007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rovenki_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748" y="3340041"/>
            <a:ext cx="4113576" cy="308390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127322" y="2038445"/>
            <a:ext cx="71878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Междугородное автобусное  сообщение  </a:t>
            </a:r>
            <a:r>
              <a:rPr lang="ru-RU" dirty="0"/>
              <a:t>осуществляется с городами республики, Донецкой Народной Республики, городами Российской Федерации. Широкое распространение получили   пригородные перевозки.</a:t>
            </a:r>
          </a:p>
          <a:p>
            <a:pPr algn="just"/>
            <a:r>
              <a:rPr lang="ru-RU" dirty="0"/>
              <a:t>Городские пассажирские перевозки осуществляются по </a:t>
            </a:r>
            <a:r>
              <a:rPr lang="ru-RU" dirty="0" smtClean="0"/>
              <a:t>10 </a:t>
            </a:r>
            <a:r>
              <a:rPr lang="ru-RU" dirty="0"/>
              <a:t>маршрутам </a:t>
            </a:r>
            <a:r>
              <a:rPr lang="ru-RU" dirty="0" smtClean="0"/>
              <a:t>3 юридическими лицами и 2 индивидуальными предпринимателями. 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территории города расположены три железнодорожные станции </a:t>
            </a:r>
            <a:r>
              <a:rPr lang="ru-RU" dirty="0" err="1"/>
              <a:t>Дебальцевского</a:t>
            </a:r>
            <a:r>
              <a:rPr lang="ru-RU" dirty="0"/>
              <a:t> отделения </a:t>
            </a:r>
            <a:r>
              <a:rPr lang="ru-RU" dirty="0" smtClean="0"/>
              <a:t>Донецкой железной </a:t>
            </a:r>
            <a:r>
              <a:rPr lang="ru-RU" dirty="0"/>
              <a:t>дороги: </a:t>
            </a:r>
            <a:endParaRPr lang="ru-RU" dirty="0" smtClean="0"/>
          </a:p>
          <a:p>
            <a:r>
              <a:rPr lang="ru-RU" dirty="0" smtClean="0"/>
              <a:t>Ровеньки</a:t>
            </a:r>
            <a:r>
              <a:rPr lang="ru-RU" dirty="0"/>
              <a:t>, </a:t>
            </a:r>
            <a:r>
              <a:rPr lang="ru-RU" dirty="0" err="1"/>
              <a:t>Картушино</a:t>
            </a:r>
            <a:r>
              <a:rPr lang="ru-RU" dirty="0"/>
              <a:t>, </a:t>
            </a:r>
            <a:r>
              <a:rPr lang="ru-RU" dirty="0" err="1"/>
              <a:t>Дарьевка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6022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x_9af7ad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769" y="372721"/>
            <a:ext cx="3857652" cy="271464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x_99fc04b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69" y="3515618"/>
            <a:ext cx="3929090" cy="2946817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625033" y="254643"/>
            <a:ext cx="6739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Научный потенциал</a:t>
            </a:r>
            <a:r>
              <a:rPr lang="he-IL" sz="3200" dirty="0">
                <a:latin typeface="Algerian" panose="04020705040A02060702" pitchFamily="82" charset="0"/>
                <a:cs typeface="Times New Roman"/>
              </a:rPr>
              <a:t>׃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5114" y="1438126"/>
            <a:ext cx="68753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 территории  города расположены </a:t>
            </a:r>
            <a:r>
              <a:rPr lang="ru-RU" sz="2400" dirty="0" smtClean="0"/>
              <a:t>–</a:t>
            </a:r>
          </a:p>
          <a:p>
            <a:r>
              <a:rPr lang="ru-RU" sz="2400" dirty="0"/>
              <a:t>2 высших учебных заведения : ГОУ ВО ЛНР ОП «</a:t>
            </a:r>
            <a:r>
              <a:rPr lang="ru-RU" sz="2400" dirty="0" err="1"/>
              <a:t>Ровеньковский</a:t>
            </a:r>
            <a:r>
              <a:rPr lang="ru-RU" sz="2400" dirty="0"/>
              <a:t> факультет </a:t>
            </a:r>
            <a:r>
              <a:rPr lang="ru-RU" sz="2400" dirty="0" err="1" smtClean="0"/>
              <a:t>Луганс</a:t>
            </a:r>
            <a:r>
              <a:rPr lang="ru-RU" sz="2400" dirty="0" smtClean="0"/>
              <a:t>  кого</a:t>
            </a:r>
            <a:r>
              <a:rPr lang="ru-RU" sz="2400" dirty="0"/>
              <a:t> государственного педагогического </a:t>
            </a:r>
            <a:r>
              <a:rPr lang="ru-RU" sz="2400" dirty="0" smtClean="0"/>
              <a:t>    университета</a:t>
            </a:r>
            <a:r>
              <a:rPr lang="ru-RU" sz="2400" dirty="0"/>
              <a:t>» ,</a:t>
            </a:r>
            <a:r>
              <a:rPr lang="ru-RU" sz="2400" b="1" dirty="0"/>
              <a:t> </a:t>
            </a:r>
            <a:r>
              <a:rPr lang="ru-RU" sz="2400" dirty="0" err="1"/>
              <a:t>Ровеньковский</a:t>
            </a:r>
            <a:r>
              <a:rPr lang="ru-RU" sz="2400" dirty="0"/>
              <a:t> филиал ФГБОУ ВО «</a:t>
            </a:r>
            <a:r>
              <a:rPr lang="ru-RU" sz="2400" dirty="0" err="1"/>
              <a:t>ДонГТУ</a:t>
            </a:r>
            <a:r>
              <a:rPr lang="ru-RU" sz="2400" dirty="0"/>
              <a:t>» </a:t>
            </a:r>
            <a:r>
              <a:rPr lang="ru-RU" sz="2400" dirty="0" smtClean="0"/>
              <a:t>)</a:t>
            </a:r>
          </a:p>
          <a:p>
            <a:r>
              <a:rPr lang="ru-RU" sz="2400" dirty="0" smtClean="0"/>
              <a:t> </a:t>
            </a:r>
          </a:p>
          <a:p>
            <a:r>
              <a:rPr lang="ru-RU" sz="2400" dirty="0" smtClean="0"/>
              <a:t>ГБОУ </a:t>
            </a:r>
            <a:r>
              <a:rPr lang="ru-RU" sz="2400" dirty="0"/>
              <a:t>СПО ЛНР «</a:t>
            </a:r>
            <a:r>
              <a:rPr lang="ru-RU" sz="2400" dirty="0" err="1"/>
              <a:t>Ровеньковский</a:t>
            </a:r>
            <a:r>
              <a:rPr lang="ru-RU" sz="2400" dirty="0"/>
              <a:t> технико-экономический колледж»</a:t>
            </a:r>
          </a:p>
          <a:p>
            <a:r>
              <a:rPr lang="ru-RU" sz="2400" dirty="0" smtClean="0"/>
              <a:t> </a:t>
            </a:r>
            <a:endParaRPr lang="ru-RU" sz="2400" dirty="0"/>
          </a:p>
          <a:p>
            <a:r>
              <a:rPr lang="ru-RU" sz="2400" dirty="0" smtClean="0"/>
              <a:t> Профессионально-техническую подготовку обеспечивают  </a:t>
            </a:r>
            <a:r>
              <a:rPr lang="ru-RU" sz="2400" dirty="0"/>
              <a:t>3 профессиональных колледжа. </a:t>
            </a:r>
          </a:p>
        </p:txBody>
      </p:sp>
    </p:spTree>
    <p:extLst>
      <p:ext uri="{BB962C8B-B14F-4D97-AF65-F5344CB8AC3E}">
        <p14:creationId xmlns:p14="http://schemas.microsoft.com/office/powerpoint/2010/main" val="3428014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P610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4705" y="131389"/>
            <a:ext cx="4329110" cy="3246833"/>
          </a:xfrm>
          <a:prstGeom prst="rect">
            <a:avLst/>
          </a:prstGeom>
        </p:spPr>
      </p:pic>
      <p:pic>
        <p:nvPicPr>
          <p:cNvPr id="4" name="Рисунок 3" descr="248301_orig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567" y="3504418"/>
            <a:ext cx="4286248" cy="32146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0390" y="324091"/>
            <a:ext cx="7084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Культура и искусство</a:t>
            </a:r>
            <a:r>
              <a:rPr lang="he-IL" dirty="0">
                <a:latin typeface="Times New Roman"/>
                <a:cs typeface="Times New Roman"/>
              </a:rPr>
              <a:t>׃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390" y="1458410"/>
            <a:ext cx="670174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В сфере культуры города Ровеньки и  поселков работают: 15 клубных учреждений, 17 библиотек, 3 школы эстетического  воспитания. </a:t>
            </a:r>
          </a:p>
          <a:p>
            <a:pPr algn="just"/>
            <a:r>
              <a:rPr lang="ru-RU" sz="2400" dirty="0"/>
              <a:t>       В городе работает мемориальный музей "Памяти погибших" и краеведческий выставочный зал.</a:t>
            </a:r>
          </a:p>
          <a:p>
            <a:pPr algn="just"/>
            <a:r>
              <a:rPr lang="ru-RU" sz="2400" dirty="0"/>
              <a:t>       В центре города находится Мемориальный комплекс "Слава" - символ памяти </a:t>
            </a:r>
            <a:r>
              <a:rPr lang="ru-RU" sz="2400" dirty="0" err="1"/>
              <a:t>ровеньчан</a:t>
            </a:r>
            <a:r>
              <a:rPr lang="ru-RU" sz="2400" dirty="0"/>
              <a:t> о подвиге подпольщиков-молодогвардейцев.</a:t>
            </a:r>
          </a:p>
          <a:p>
            <a:pPr algn="just"/>
            <a:r>
              <a:rPr lang="ru-RU" sz="2400" dirty="0"/>
              <a:t>      В Ровеньках издаются  2 газеты</a:t>
            </a:r>
            <a:r>
              <a:rPr lang="ru-RU" sz="2400" dirty="0" smtClean="0"/>
              <a:t>, работает 1 местный телеканал.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504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0390" y="324091"/>
            <a:ext cx="7084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dirty="0" smtClean="0">
                <a:latin typeface="Times New Roman"/>
                <a:cs typeface="Times New Roman"/>
              </a:rPr>
              <a:t>׃</a:t>
            </a:r>
            <a:r>
              <a:rPr lang="ru-RU" sz="3600" dirty="0" smtClean="0">
                <a:latin typeface="Times New Roman"/>
                <a:cs typeface="Times New Roman"/>
              </a:rPr>
              <a:t>Бизнес и экономика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390" y="1458410"/>
            <a:ext cx="67017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5584" y="3657599"/>
            <a:ext cx="858841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,Bold"/>
              </a:rPr>
              <a:t>Промышленных предприятий </a:t>
            </a:r>
            <a:r>
              <a:rPr lang="ru-RU" sz="2000" b="1">
                <a:latin typeface="Times New Roman,Bold"/>
              </a:rPr>
              <a:t>– </a:t>
            </a:r>
            <a:r>
              <a:rPr lang="ru-RU" sz="2000" b="1" smtClean="0">
                <a:latin typeface="Times New Roman" panose="02020603050405020304" pitchFamily="18" charset="0"/>
              </a:rPr>
              <a:t>31</a:t>
            </a:r>
            <a:r>
              <a:rPr lang="ru-RU" smtClean="0">
                <a:latin typeface="Times New Roman" panose="02020603050405020304" pitchFamily="18" charset="0"/>
              </a:rPr>
              <a:t>,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</a:rPr>
              <a:t>из них:</a:t>
            </a:r>
          </a:p>
          <a:p>
            <a:r>
              <a:rPr lang="ru-RU" sz="2000" dirty="0">
                <a:latin typeface="Times New Roman" panose="02020603050405020304" pitchFamily="18" charset="0"/>
              </a:rPr>
              <a:t>добывающей промышленности – </a:t>
            </a:r>
            <a:r>
              <a:rPr lang="ru-RU" sz="2000" dirty="0" smtClean="0">
                <a:latin typeface="Times New Roman" panose="02020603050405020304" pitchFamily="18" charset="0"/>
              </a:rPr>
              <a:t>11</a:t>
            </a:r>
            <a:endParaRPr lang="ru-RU" sz="2000" dirty="0">
              <a:latin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</a:rPr>
              <a:t>перерабатывающей промышленности – </a:t>
            </a:r>
            <a:r>
              <a:rPr lang="ru-RU" sz="2000" dirty="0" smtClean="0">
                <a:latin typeface="Times New Roman" panose="02020603050405020304" pitchFamily="18" charset="0"/>
              </a:rPr>
              <a:t>13</a:t>
            </a:r>
            <a:endParaRPr lang="ru-RU" sz="2000" dirty="0">
              <a:latin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</a:rPr>
              <a:t>сельскохозяйственных – </a:t>
            </a:r>
            <a:r>
              <a:rPr lang="ru-RU" sz="2000" dirty="0" smtClean="0">
                <a:latin typeface="Times New Roman" panose="02020603050405020304" pitchFamily="18" charset="0"/>
              </a:rPr>
              <a:t>7</a:t>
            </a:r>
          </a:p>
          <a:p>
            <a:endParaRPr lang="ru-RU" dirty="0">
              <a:latin typeface="Times New Roman" panose="02020603050405020304" pitchFamily="18" charset="0"/>
            </a:endParaRPr>
          </a:p>
          <a:p>
            <a:r>
              <a:rPr lang="ru-RU" sz="2000" b="1" dirty="0">
                <a:latin typeface="Times New Roman,Bold"/>
              </a:rPr>
              <a:t>Общее количество субъектов малого </a:t>
            </a:r>
            <a:r>
              <a:rPr lang="ru-RU" sz="2000" b="1" dirty="0" smtClean="0">
                <a:latin typeface="Times New Roman,Bold"/>
              </a:rPr>
              <a:t>и среднего предпринимательства </a:t>
            </a:r>
            <a:r>
              <a:rPr lang="ru-RU" sz="2000" b="1" dirty="0">
                <a:latin typeface="Times New Roman,Bold"/>
              </a:rPr>
              <a:t>– </a:t>
            </a:r>
            <a:r>
              <a:rPr lang="ru-RU" sz="2000" b="1" dirty="0" smtClean="0">
                <a:latin typeface="Times New Roman" panose="02020603050405020304" pitchFamily="18" charset="0"/>
              </a:rPr>
              <a:t>1562</a:t>
            </a:r>
            <a:r>
              <a:rPr lang="ru-RU" dirty="0" smtClean="0">
                <a:latin typeface="Times New Roman" panose="02020603050405020304" pitchFamily="18" charset="0"/>
              </a:rPr>
              <a:t>,</a:t>
            </a: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2987" y="1365812"/>
            <a:ext cx="106834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Базовой отраслью экономики нашего города является угольная. Сегодня весьма актуальная проблема снижения зависимости социально - экономического развития от градообразующей отрасли. В перспективе ее решение должно привести к формированию структуры экономики с существенной долей предприятий малого и среднего бизнеса.</a:t>
            </a:r>
          </a:p>
        </p:txBody>
      </p:sp>
    </p:spTree>
    <p:extLst>
      <p:ext uri="{BB962C8B-B14F-4D97-AF65-F5344CB8AC3E}">
        <p14:creationId xmlns:p14="http://schemas.microsoft.com/office/powerpoint/2010/main" val="214627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0390" y="324091"/>
            <a:ext cx="11065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/>
                <a:cs typeface="Times New Roman"/>
              </a:rPr>
              <a:t>СОЦИАЛЬНО_ЭКОНОМИЧЕСКИЕ ПОКАЗАТЕЛИ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390" y="1446835"/>
            <a:ext cx="1125059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.Среднесписочная численность работников предприятий на 01.01.2024 11254 человека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 err="1" smtClean="0"/>
              <a:t>Среднемесячна</a:t>
            </a:r>
            <a:r>
              <a:rPr lang="ru-RU" sz="2400" dirty="0" smtClean="0"/>
              <a:t> заработная плата за 2023 год – 36 004 руб.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Отгружено товаров собственного производства, выполнено работ и услуг собственными силами за 2023 год – 3 344, 96  млн. руб.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Оборот розничной торговли за 2023 год – 2 138, 36 млн. руб.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Оборот оптовой торговли за 2023 год – 5 570,99 млн. руб.</a:t>
            </a: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0390" y="1446835"/>
            <a:ext cx="112505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.Среднесписочная численность работников предприятий на 01.01.2024 11254 человека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7831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0390" y="324091"/>
            <a:ext cx="11065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/>
                <a:cs typeface="Times New Roman"/>
              </a:rPr>
              <a:t> </a:t>
            </a:r>
            <a:r>
              <a:rPr lang="ru-RU" sz="3600" dirty="0" smtClean="0">
                <a:latin typeface="Times New Roman"/>
                <a:cs typeface="Times New Roman"/>
              </a:rPr>
              <a:t>ПРОМЫШЛЕННОСТЬ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390" y="1446835"/>
            <a:ext cx="11250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0390" y="1446835"/>
            <a:ext cx="11250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Добывающая промышленность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6137" y="2185499"/>
            <a:ext cx="747724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</a:rPr>
              <a:t>ГУП ЛНР «Республиканская топливная</a:t>
            </a:r>
          </a:p>
          <a:p>
            <a:r>
              <a:rPr lang="ru-RU" sz="2400" dirty="0">
                <a:latin typeface="Times New Roman" panose="02020603050405020304" pitchFamily="18" charset="0"/>
              </a:rPr>
              <a:t>компания «</a:t>
            </a:r>
            <a:r>
              <a:rPr lang="ru-RU" sz="2400" dirty="0" err="1">
                <a:latin typeface="Times New Roman" panose="02020603050405020304" pitchFamily="18" charset="0"/>
              </a:rPr>
              <a:t>Востокуголь</a:t>
            </a:r>
            <a:r>
              <a:rPr lang="ru-RU" sz="2400" dirty="0" smtClean="0">
                <a:latin typeface="Times New Roman" panose="02020603050405020304" pitchFamily="18" charset="0"/>
              </a:rPr>
              <a:t>»</a:t>
            </a:r>
            <a:endParaRPr lang="ru-RU" b="1" dirty="0" smtClean="0"/>
          </a:p>
          <a:p>
            <a:r>
              <a:rPr lang="ru-RU" b="1" dirty="0" smtClean="0"/>
              <a:t>Основной </a:t>
            </a:r>
            <a:r>
              <a:rPr lang="ru-RU" b="1" dirty="0"/>
              <a:t>вид деятельности:</a:t>
            </a:r>
          </a:p>
          <a:p>
            <a:r>
              <a:rPr lang="ru-RU" b="1" dirty="0"/>
              <a:t>Добыча и переработка каменного угля </a:t>
            </a:r>
            <a:endParaRPr lang="ru-RU" b="1" dirty="0" smtClean="0"/>
          </a:p>
          <a:p>
            <a:r>
              <a:rPr lang="ru-RU" b="1" dirty="0" smtClean="0"/>
              <a:t>марки </a:t>
            </a:r>
            <a:r>
              <a:rPr lang="ru-RU" b="1" dirty="0"/>
              <a:t>«Антрацит»</a:t>
            </a:r>
          </a:p>
          <a:p>
            <a:endParaRPr lang="ru-RU" b="1" dirty="0" smtClean="0"/>
          </a:p>
          <a:p>
            <a:r>
              <a:rPr lang="ru-RU" b="1" dirty="0" smtClean="0"/>
              <a:t>Юридический </a:t>
            </a:r>
            <a:r>
              <a:rPr lang="ru-RU" b="1" dirty="0"/>
              <a:t>адрес:</a:t>
            </a:r>
          </a:p>
          <a:p>
            <a:r>
              <a:rPr lang="ru-RU" dirty="0"/>
              <a:t>94700 ЛНР</a:t>
            </a:r>
            <a:r>
              <a:rPr lang="ru-RU" dirty="0" smtClean="0"/>
              <a:t>, </a:t>
            </a:r>
            <a:r>
              <a:rPr lang="ru-RU" dirty="0"/>
              <a:t>г. Луганск, ул. Лермонтова, д. </a:t>
            </a:r>
            <a:r>
              <a:rPr lang="ru-RU" dirty="0" smtClean="0"/>
              <a:t>1В</a:t>
            </a:r>
          </a:p>
          <a:p>
            <a:endParaRPr lang="ru-RU" dirty="0"/>
          </a:p>
          <a:p>
            <a:pPr fontAlgn="base"/>
            <a:r>
              <a:rPr lang="ru-RU" dirty="0" smtClean="0"/>
              <a:t>В настоящее время проводится реорганизация </a:t>
            </a:r>
          </a:p>
          <a:p>
            <a:pPr fontAlgn="base"/>
            <a:r>
              <a:rPr lang="ru-RU" dirty="0" smtClean="0"/>
              <a:t>предприятия, ведутся переговоры о </a:t>
            </a:r>
            <a:r>
              <a:rPr lang="ru-RU" dirty="0" smtClean="0"/>
              <a:t>переходе части сотрудников </a:t>
            </a:r>
            <a:r>
              <a:rPr lang="ru-RU" dirty="0"/>
              <a:t>ГУП ЛНР «РТК «</a:t>
            </a:r>
            <a:r>
              <a:rPr lang="ru-RU" dirty="0" err="1"/>
              <a:t>Востокуголь</a:t>
            </a:r>
            <a:r>
              <a:rPr lang="ru-RU" dirty="0"/>
              <a:t>» к </a:t>
            </a:r>
            <a:r>
              <a:rPr lang="ru-RU" dirty="0" smtClean="0"/>
              <a:t>инвесторам </a:t>
            </a:r>
            <a:r>
              <a:rPr lang="ru-RU" dirty="0"/>
              <a:t>Торговый дом «Донские угли» </a:t>
            </a:r>
            <a:r>
              <a:rPr lang="ru-RU" dirty="0" smtClean="0"/>
              <a:t> и  в ГУП </a:t>
            </a:r>
            <a:r>
              <a:rPr lang="ru-RU" dirty="0"/>
              <a:t>ЛНР «ГУРШ».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452" y="3562270"/>
            <a:ext cx="3860335" cy="277556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51" y="533299"/>
            <a:ext cx="3905736" cy="277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5816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436</TotalTime>
  <Words>1030</Words>
  <Application>Microsoft Office PowerPoint</Application>
  <PresentationFormat>Широкоэкранный</PresentationFormat>
  <Paragraphs>198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Algerian</vt:lpstr>
      <vt:lpstr>Arial</vt:lpstr>
      <vt:lpstr>Century Gothic</vt:lpstr>
      <vt:lpstr>Times New Roman</vt:lpstr>
      <vt:lpstr>Times New Roman,Bold</vt:lpstr>
      <vt:lpstr>Wingdings 3</vt:lpstr>
      <vt:lpstr>Сектор</vt:lpstr>
      <vt:lpstr>Презентация PowerPoint</vt:lpstr>
      <vt:lpstr>Историческая СПРАВКА</vt:lpstr>
      <vt:lpstr>Знакомство с городом</vt:lpstr>
      <vt:lpstr>Транспортное обеспечение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71</cp:revision>
  <dcterms:created xsi:type="dcterms:W3CDTF">2024-04-01T07:19:44Z</dcterms:created>
  <dcterms:modified xsi:type="dcterms:W3CDTF">2024-04-02T12:26:44Z</dcterms:modified>
</cp:coreProperties>
</file>